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rels" ContentType="application/vnd.openxmlformats-package.relationships+xml"/>
  <Default Extension="gif" ContentType="image/gif"/>
  <Default Extension="png" ContentType="image/png"/>
  <Default Extension="bmp" ContentType="image/bmp"/>
  <Default Extension="emf" ContentType="image/x-emf"/>
  <Default Extension="wmf" ContentType="image/x-wmf"/>
  <Default Extension="tiff" ContentType="image/tiff"/>
  <Default Extension="jpg" ContentType="application/octet-stream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 xmlns:a="http://schemas.openxmlformats.org/drawingml/2006/main" xmlns:r="http://schemas.openxmlformats.org/officeDocument/2006/relationships" xmlns:p="http://schemas.openxmlformats.org/presentationml/2006/main"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</p:sldIdLst>
  <p:sldSz cx="9144000" cy="6858000" type="screen4x3"/>
  <p:notesSz cx="6858000" cy="9144000"/>
  <p:custDataLst>
    <p:tags r:id="rId3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2" d="100"/>
          <a:sy n="92" d="100"/>
        </p:scale>
        <p:origin x="-1376" y="-10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
<Relationships  xmlns="http://schemas.openxmlformats.org/package/2006/relationships"><Relationship Id="rId3" Type="http://schemas.openxmlformats.org/officeDocument/2006/relationships/tags" Target="tags/tag1.xml"/><Relationship Id="rId4" Type="http://schemas.openxmlformats.org/officeDocument/2006/relationships/presProps" Target="presProps.xml"/><Relationship Id="rId5" Type="http://schemas.openxmlformats.org/officeDocument/2006/relationships/viewProps" Target="viewProps.xml"/><Relationship Id="rId6" Type="http://schemas.openxmlformats.org/officeDocument/2006/relationships/theme" Target="theme/theme1.xml"/><Relationship Id="rId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48811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5769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15455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83922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03491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58079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59960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823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54e5a8988a0.jpeg"/></Relationships>
</file>

<file path=ppt/slides/_rels/slide11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54e7b68eecf.jpeg"/></Relationships>
</file>

<file path=ppt/slides/_rels/slide12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54e4f9e4b3e.jpeg"/></Relationships>
</file>

<file path=ppt/slides/_rels/slide17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54e215dfc48.jpeg"/></Relationships>
</file>

<file path=ppt/slides/_rels/slide21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54e215dec15.jpeg"/></Relationships>
</file>

<file path=ppt/slides/_rels/slide22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54e1d3667d0.jpeg"/></Relationships>
</file>

<file path=ppt/slides/_rels/slide23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54e1ca07867.jpeg"/></Relationships>
</file>

<file path=ppt/slides/_rels/slide26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54e6b40c0df.jpeg"/></Relationships>
</file>

<file path=ppt/slides/_rels/slide27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54e6836a77b.jpeg"/></Relationships>
</file>

<file path=ppt/slides/_rels/slide28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54e5c2db1b0.jpeg"/></Relationships>
</file>

<file path=ppt/slides/_rels/slide29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54e3becc917.jpeg"/></Relationships>
</file>

<file path=ppt/slides/_rels/slide31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54e368623bd.jpeg"/></Relationships>
</file>

<file path=ppt/slides/_rels/slide32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54e20946942.jpeg"/></Relationships>
</file>

<file path=ppt/slides/_rels/slide33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54e6f8a7cc3.jpeg"/></Relationships>
</file>

<file path=ppt/slides/_rels/slide35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54e6d051f6a.jpeg"/></Relationships>
</file>

<file path=ppt/slides/_rels/slide36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54e6b51a010.jpeg"/></Relationships>
</file>

<file path=ppt/slides/_rels/slide37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54e3be3b17b.jpeg"/></Relationships>
</file>

<file path=ppt/slides/_rels/slide39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54e619920f4.jpeg"/></Relationships>
</file>

<file path=ppt/slides/_rels/slide4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54ec42a53b.jpeg"/></Relationships>
</file>

<file path=ppt/slides/_rels/slide5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54eebb08cc.jpeg"/></Relationships>
</file>

<file path=ppt/slides/_rels/slide6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54e193e90a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/>
              <a:t>Forest Park Southeast, Botanical Heights, Central West End, Medical Campus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r>
              <a:rPr/>
              <a:t>Monthly Crime Report: July 2020</a:t>
            </a:r>
          </a:p>
          <a:p>
            <a:r>
              <a:rPr/>
              <a:t>Washington University Medical Center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98348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Botanical Heights: Crime by Days of the Week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District 2: Crime Rates Map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District 2: Density Map Explanation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algn="l" marL="0" marR="0">
              <a:spcBef>
                <a:spcPts val="0"/>
              </a:spcBef>
              <a:spcAft>
                <a:spcPts val="0"/>
              </a:spcAft>
              <a:buNone/>
            </a:pP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There are 23 neighborhoods in District 2. The South Hampton neighborhood is split between District 2 and District 1.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20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The minimum number of crimes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2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in one neighborhood was 1 (Tower Grove Park)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200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The maximum number of crimes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2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in one neighborhood was 65 (Tower Grove South)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200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The mean number of crimes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2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in one neighborhood was 15.45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20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The minimum rate of crimes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2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in one neighborhood was 1.16 (Southampton)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200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The maximum rate of crimes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2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in one neighborhood was 125 (Tower Grove Park)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200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The mean rate of crimes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2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in one neighborhood was 11.34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Central West End: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91 total crimes in July 2020</a:t>
            </a:r>
          </a:p>
          <a:p>
            <a:pPr lvl="1"/>
            <a:r>
              <a:rPr cap="none" sz="240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-10% change 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July 2019 (101 total crimes)</a:t>
            </a:r>
          </a:p>
          <a:p>
            <a:pPr lvl="1"/>
            <a:r>
              <a:rPr cap="none" sz="2400" b="1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15 crime(s) against persons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July 2020</a:t>
            </a:r>
          </a:p>
          <a:p>
            <a:pPr lvl="2"/>
            <a:r>
              <a:rPr cap="none" sz="2000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88% change</a:t>
            </a:r>
            <a:r>
              <a:rPr cap="none" sz="20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July 2019 (8 crimes against persons)</a:t>
            </a:r>
          </a:p>
          <a:p>
            <a:pPr/>
            <a:r>
              <a:rPr cap="none" sz="280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671 total crimes in 2020</a:t>
            </a:r>
          </a:p>
          <a:p>
            <a:pPr lvl="1"/>
            <a:r>
              <a:rPr cap="none" sz="2400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5% change 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this time in 2019 (641 total crimes)</a:t>
            </a:r>
          </a:p>
          <a:p>
            <a:pPr lvl="1"/>
            <a:r>
              <a:rPr cap="none" sz="2400" b="1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86 crime(s) against persons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2020</a:t>
            </a:r>
          </a:p>
          <a:p>
            <a:pPr lvl="2"/>
            <a:r>
              <a:rPr cap="none" sz="2000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5% change</a:t>
            </a:r>
            <a:r>
              <a:rPr cap="none" sz="20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this time in 2019 (82 crimes against persons)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"/>
          <p:cNvSpPr>
            <a:spLocks noGrp="1"/>
          </p:cNvSpPr>
          <p:nvPr>
            <p:ph type="title"/>
          </p:nvPr>
        </p:nvSpPr>
        <p:spPr>
          <a:xfrm>
            <a:off x="365760" y="365760"/>
            <a:ext cx="8412480" cy="640080"/>
          </a:xfrm>
        </p:spPr>
        <p:txBody>
          <a:bodyPr/>
          <a:lstStyle/>
          <a:p>
            <a:r>
              <a:rPr/>
              <a:t>Central West End: Year to Year Comparison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365760" y="1280160"/>
          <a:ext cx="3657600" cy="27432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01360"/>
                <a:gridCol w="478168"/>
                <a:gridCol w="524689"/>
                <a:gridCol w="486012"/>
                <a:gridCol w="493857"/>
                <a:gridCol w="509341"/>
                <a:gridCol w="509341"/>
                <a:gridCol w="493857"/>
                <a:gridCol w="509205"/>
                <a:gridCol w="509205"/>
                <a:gridCol w="610364"/>
              </a:tblGrid>
              <a:tr h="184309">
                <a:tc gridSpan="14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75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Oct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Dec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832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7942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1,208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365760" y="4023360"/>
          <a:ext cx="3657600" cy="27432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01360"/>
                <a:gridCol w="478168"/>
                <a:gridCol w="524689"/>
                <a:gridCol w="493857"/>
                <a:gridCol w="439355"/>
                <a:gridCol w="571347"/>
              </a:tblGrid>
              <a:tr h="184309">
                <a:tc gridSpan="9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457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671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Central West End: Summary Tables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51663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472234"/>
                <a:gridCol w="1394131"/>
              </a:tblGrid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10515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5958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" name=""/>
          <p:cNvGraphicFramePr>
            <a:graphicFrameLocks noGrp="true"/>
          </p:cNvGraphicFramePr>
          <p:nvPr/>
        </p:nvGraphicFramePr>
        <p:xfrm rot="0">
          <a:off x="10515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759206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Crimes Against Persons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FALSE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TRUE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" name=""/>
          <p:cNvGraphicFramePr>
            <a:graphicFrameLocks noGrp="true"/>
          </p:cNvGraphicFramePr>
          <p:nvPr/>
        </p:nvGraphicFramePr>
        <p:xfrm rot="0">
          <a:off x="51663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Night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Central West End: Total Crime Map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Washington University Medical Campus: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5 total crimes in July 2020</a:t>
            </a:r>
          </a:p>
          <a:p>
            <a:pPr lvl="1"/>
            <a:r>
              <a:rPr cap="none" sz="240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-38% change 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July 2019 (8 total crimes)</a:t>
            </a:r>
          </a:p>
          <a:p>
            <a:pPr lvl="1"/>
            <a:r>
              <a:rPr cap="none" sz="2400" b="1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2 crime(s) against persons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July 2020</a:t>
            </a:r>
          </a:p>
          <a:p>
            <a:pPr lvl="2"/>
            <a:r>
              <a:rPr cap="none" sz="2000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Infinite change</a:t>
            </a:r>
            <a:r>
              <a:rPr cap="none" sz="20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July 2019 (0 crimes against persons)</a:t>
            </a:r>
          </a:p>
          <a:p>
            <a:pPr/>
            <a:r>
              <a:rPr cap="none" sz="280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53 total crimes in 2020</a:t>
            </a:r>
          </a:p>
          <a:p>
            <a:pPr lvl="1"/>
            <a:r>
              <a:rPr cap="none" sz="240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-23% change 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this time in 2019 (69 total crimes)</a:t>
            </a:r>
          </a:p>
          <a:p>
            <a:pPr lvl="1"/>
            <a:r>
              <a:rPr cap="none" sz="2400" b="1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11 crime(s) against persons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2020</a:t>
            </a:r>
          </a:p>
          <a:p>
            <a:pPr lvl="2"/>
            <a:r>
              <a:rPr cap="none" sz="2000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10% change</a:t>
            </a:r>
            <a:r>
              <a:rPr cap="none" sz="20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this time in 2019 (10 crimes against persons)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"/>
          <p:cNvSpPr>
            <a:spLocks noGrp="1"/>
          </p:cNvSpPr>
          <p:nvPr>
            <p:ph type="title"/>
          </p:nvPr>
        </p:nvSpPr>
        <p:spPr>
          <a:xfrm>
            <a:off x="365760" y="365760"/>
            <a:ext cx="8412480" cy="640080"/>
          </a:xfrm>
        </p:spPr>
        <p:txBody>
          <a:bodyPr/>
          <a:lstStyle/>
          <a:p>
            <a:r>
              <a:rPr/>
              <a:t>Washington University Medical Campus: Year to Year Comparison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365760" y="1280160"/>
          <a:ext cx="3657600" cy="27432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09341"/>
                <a:gridCol w="509341"/>
                <a:gridCol w="478100"/>
                <a:gridCol w="509205"/>
                <a:gridCol w="509205"/>
                <a:gridCol w="571347"/>
              </a:tblGrid>
              <a:tr h="184309">
                <a:tc gridSpan="14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75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Oct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Dec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365760" y="4023360"/>
          <a:ext cx="3657600" cy="27432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71347"/>
              </a:tblGrid>
              <a:tr h="184309">
                <a:tc gridSpan="9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Washington University Medical Campus: Summary Tables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10515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472234"/>
                <a:gridCol w="1394131"/>
              </a:tblGrid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10515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Night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" name=""/>
          <p:cNvGraphicFramePr>
            <a:graphicFrameLocks noGrp="true"/>
          </p:cNvGraphicFramePr>
          <p:nvPr/>
        </p:nvGraphicFramePr>
        <p:xfrm rot="0">
          <a:off x="51663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479738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Type of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From Building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From Motor Vehicle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Parts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" name=""/>
          <p:cNvGraphicFramePr>
            <a:graphicFrameLocks noGrp="true"/>
          </p:cNvGraphicFramePr>
          <p:nvPr/>
        </p:nvGraphicFramePr>
        <p:xfrm rot="0">
          <a:off x="51663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239219"/>
                <a:gridCol w="1394131"/>
              </a:tblGrid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Monetary Value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$500 - $24,999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800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Under $500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Forest Park Southeast: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20 total crimes in July 2020</a:t>
            </a:r>
          </a:p>
          <a:p>
            <a:pPr lvl="1"/>
            <a:r>
              <a:rPr cap="none" sz="240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-33% change 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July 2019 (30 total crimes)</a:t>
            </a:r>
          </a:p>
          <a:p>
            <a:pPr lvl="1"/>
            <a:r>
              <a:rPr cap="none" sz="2400" b="1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5 crime(s) against persons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July 2020</a:t>
            </a:r>
          </a:p>
          <a:p>
            <a:pPr lvl="2"/>
            <a:r>
              <a:rPr cap="none" sz="2000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25% change</a:t>
            </a:r>
            <a:r>
              <a:rPr cap="none" sz="20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July 2019 (4 crimes against persons)</a:t>
            </a:r>
          </a:p>
          <a:p>
            <a:pPr/>
            <a:r>
              <a:rPr cap="none" sz="280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155 total crimes in 2020</a:t>
            </a:r>
          </a:p>
          <a:p>
            <a:pPr lvl="1"/>
            <a:r>
              <a:rPr cap="none" sz="2400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6% change 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this time in 2019 (146 total crimes)</a:t>
            </a:r>
          </a:p>
          <a:p>
            <a:pPr lvl="1"/>
            <a:r>
              <a:rPr cap="none" sz="2400" b="1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30 crime(s) against persons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2020</a:t>
            </a:r>
          </a:p>
          <a:p>
            <a:pPr lvl="2"/>
            <a:r>
              <a:rPr cap="none" sz="2000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15% change</a:t>
            </a:r>
            <a:r>
              <a:rPr cap="none" sz="20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this time in 2019 (26 crimes against persons)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Washington University Medical Center: Total Crime Map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Cortex: Total Crime Map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District 5: Crime Rates Map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District 5: Density Map Explanation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algn="l" marL="0" marR="0">
              <a:spcBef>
                <a:spcPts val="0"/>
              </a:spcBef>
              <a:spcAft>
                <a:spcPts val="0"/>
              </a:spcAft>
              <a:buNone/>
            </a:pP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There are 15 neighborhoods in District 5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40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The minimum number of crimes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one neighborhood was 6 (Kingsway East)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400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The maximum number of crimes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in one neighborhood was 91 (Central West End)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400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The mean number of crimes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in one neighborhood was 22.53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40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The minimum rate of crimes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in one neighborhood was 1.29 (Greater Ville)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400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The maximum rate of crimes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in one neighborhood was 11.46 (Visitation Park)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400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The mean rate of crimes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in one neighborhood was 5.97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/>
              <a:t>Forest Park Southeast: Neighborhood Detail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r>
              <a:rPr/>
              <a:t>Appendix 1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Forest Park Southeast: Time of Crimes Map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Forest Park Southeast: Violent Crime Map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Forest Park Southeast: Crime Density Map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Grove Community Improvement District: Total Crime Map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Forest Park Southeast: Larceny 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10515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10515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Night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" name=""/>
          <p:cNvGraphicFramePr>
            <a:graphicFrameLocks noGrp="true"/>
          </p:cNvGraphicFramePr>
          <p:nvPr/>
        </p:nvGraphicFramePr>
        <p:xfrm rot="0">
          <a:off x="51663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479738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Type of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From Motor Vehicle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Parts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" name=""/>
          <p:cNvGraphicFramePr>
            <a:graphicFrameLocks noGrp="true"/>
          </p:cNvGraphicFramePr>
          <p:nvPr/>
        </p:nvGraphicFramePr>
        <p:xfrm rot="0">
          <a:off x="51663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990856"/>
                <a:gridCol w="1394131"/>
              </a:tblGrid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Monetary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2800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Under $500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"/>
          <p:cNvSpPr>
            <a:spLocks noGrp="1"/>
          </p:cNvSpPr>
          <p:nvPr>
            <p:ph type="title"/>
          </p:nvPr>
        </p:nvSpPr>
        <p:spPr>
          <a:xfrm>
            <a:off x="365760" y="365760"/>
            <a:ext cx="8412480" cy="640080"/>
          </a:xfrm>
        </p:spPr>
        <p:txBody>
          <a:bodyPr/>
          <a:lstStyle/>
          <a:p>
            <a:r>
              <a:rPr/>
              <a:t>Forest Park Southeast: Year to Year Comparison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365760" y="1280160"/>
          <a:ext cx="3657600" cy="27432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09341"/>
                <a:gridCol w="509341"/>
                <a:gridCol w="478100"/>
                <a:gridCol w="509205"/>
                <a:gridCol w="509205"/>
                <a:gridCol w="571347"/>
              </a:tblGrid>
              <a:tr h="184309">
                <a:tc gridSpan="14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75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Oct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Dec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327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365760" y="4023360"/>
          <a:ext cx="3657600" cy="27432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71347"/>
              </a:tblGrid>
              <a:tr h="184309">
                <a:tc gridSpan="9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98348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Forest Park Southeast: Total Crimes by Days of the Week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Forest Park Southeast: Crimes by Time of Day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Forest Park Southeast: Crimes by Day &amp; Category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/>
              <a:t>Central West End: Neighborhood Detail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r>
              <a:rPr/>
              <a:t>Appendix 2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Central West End: Time of Crime Map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Central West End: Violent Crime Map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Central West End: Crime Density Map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Central West End: Larceny 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10515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10515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Night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" name=""/>
          <p:cNvGraphicFramePr>
            <a:graphicFrameLocks noGrp="true"/>
          </p:cNvGraphicFramePr>
          <p:nvPr/>
        </p:nvGraphicFramePr>
        <p:xfrm rot="0">
          <a:off x="51663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479738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Type of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All Other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Bicycle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From Building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From Motor Vehicle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Parts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Purse Snatching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Shoplifting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" name=""/>
          <p:cNvGraphicFramePr>
            <a:graphicFrameLocks noGrp="true"/>
          </p:cNvGraphicFramePr>
          <p:nvPr/>
        </p:nvGraphicFramePr>
        <p:xfrm rot="0">
          <a:off x="51663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239219"/>
                <a:gridCol w="1394131"/>
              </a:tblGrid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Monetary Value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$500 - $24,999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800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Under $500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98348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Central West End: Total Crimes by Days of the Week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Central West End: Crimes by Time of Day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Forest Park Southeast: Summary Tables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51663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472234"/>
                <a:gridCol w="1394131"/>
              </a:tblGrid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10515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5918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" name=""/>
          <p:cNvGraphicFramePr>
            <a:graphicFrameLocks noGrp="true"/>
          </p:cNvGraphicFramePr>
          <p:nvPr/>
        </p:nvGraphicFramePr>
        <p:xfrm rot="0">
          <a:off x="10515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759206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Crimes Against Persons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FALSE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972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TRUE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" name=""/>
          <p:cNvGraphicFramePr>
            <a:graphicFrameLocks noGrp="true"/>
          </p:cNvGraphicFramePr>
          <p:nvPr/>
        </p:nvGraphicFramePr>
        <p:xfrm rot="0">
          <a:off x="51663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Night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Central West End: Crimes by Day &amp; Category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Forest Park Southeast: Total Crime Map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Botanical Heights: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6 total crimes in July 2020</a:t>
            </a:r>
          </a:p>
          <a:p>
            <a:pPr lvl="1"/>
            <a:r>
              <a:rPr cap="none" sz="240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-40% change 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July 2019 (10 total crimes)</a:t>
            </a:r>
          </a:p>
          <a:p>
            <a:pPr lvl="1"/>
            <a:r>
              <a:rPr cap="none" sz="2400" b="1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 crime(s) against persons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July 2020</a:t>
            </a:r>
          </a:p>
          <a:p>
            <a:pPr lvl="2"/>
            <a:r>
              <a:rPr cap="none" sz="2000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Infinite change</a:t>
            </a:r>
            <a:r>
              <a:rPr cap="none" sz="20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July 2019 (0 crimes against persons)</a:t>
            </a:r>
          </a:p>
          <a:p>
            <a:pPr/>
            <a:r>
              <a:rPr cap="none" sz="280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33 total crimes in 2020</a:t>
            </a:r>
          </a:p>
          <a:p>
            <a:pPr lvl="1"/>
            <a:r>
              <a:rPr cap="none" sz="240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-33% change 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this time in 2019 (49 total crimes)</a:t>
            </a:r>
          </a:p>
          <a:p>
            <a:pPr lvl="1"/>
            <a:r>
              <a:rPr cap="none" sz="2400" b="1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6 crime(s) against persons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2020</a:t>
            </a:r>
          </a:p>
          <a:p>
            <a:pPr lvl="2"/>
            <a:r>
              <a:rPr cap="none" sz="200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-25% change</a:t>
            </a:r>
            <a:r>
              <a:rPr cap="none" sz="20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this time in 2019 (8 crimes against persons)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"/>
          <p:cNvSpPr>
            <a:spLocks noGrp="1"/>
          </p:cNvSpPr>
          <p:nvPr>
            <p:ph type="title"/>
          </p:nvPr>
        </p:nvSpPr>
        <p:spPr>
          <a:xfrm>
            <a:off x="365760" y="365760"/>
            <a:ext cx="8412480" cy="640080"/>
          </a:xfrm>
        </p:spPr>
        <p:txBody>
          <a:bodyPr/>
          <a:lstStyle/>
          <a:p>
            <a:r>
              <a:rPr/>
              <a:t>Botanical Heights: Year to Year Comparison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365760" y="1280160"/>
          <a:ext cx="3657600" cy="27432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09341"/>
                <a:gridCol w="509341"/>
                <a:gridCol w="478100"/>
                <a:gridCol w="509205"/>
                <a:gridCol w="509205"/>
                <a:gridCol w="571347"/>
              </a:tblGrid>
              <a:tr h="184309">
                <a:tc gridSpan="14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75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Oct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Dec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365760" y="4023360"/>
          <a:ext cx="3657600" cy="27432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71347"/>
              </a:tblGrid>
              <a:tr h="184309">
                <a:tc gridSpan="9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Botanical Heights: Summary Tables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51663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472234"/>
                <a:gridCol w="1394131"/>
              </a:tblGrid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10515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" name=""/>
          <p:cNvGraphicFramePr>
            <a:graphicFrameLocks noGrp="true"/>
          </p:cNvGraphicFramePr>
          <p:nvPr/>
        </p:nvGraphicFramePr>
        <p:xfrm rot="0">
          <a:off x="10515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759206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Crimes Against Persons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FALSE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972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TRUE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" name=""/>
          <p:cNvGraphicFramePr>
            <a:graphicFrameLocks noGrp="true"/>
          </p:cNvGraphicFramePr>
          <p:nvPr/>
        </p:nvGraphicFramePr>
        <p:xfrm rot="0">
          <a:off x="51663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Night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Botanical Heights: Total Crime Map</a:t>
            </a: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AMO_UNIQUEIDENTIFIER" val="Empty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Macintosh PowerPoint</Application>
  <PresentationFormat>Présentation à l'écran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mitype="http://purl.org/dc/dcmitype/" xmlns:dcterms="http://purl.org/dc/terms/" xmlns:xsi="http://www.w3.org/2001/XMLSchema-instance">
  <dc:title/>
  <dc:subject/>
  <dc:creator/>
  <cp:keywords/>
  <dc:description/>
  <cp:lastModifiedBy>loganbogenut</cp:lastModifiedBy>
  <cp:revision>3</cp:revision>
  <dcterms:created xsi:type="dcterms:W3CDTF">2017-02-13T16:18:36Z</dcterms:created>
  <dcterms:modified xsi:type="dcterms:W3CDTF">2020-08-10T14:58:44Z</dcterms:modified>
  <cp:category/>
</cp:coreProperties>
</file>